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314" r:id="rId6"/>
    <p:sldId id="315" r:id="rId7"/>
    <p:sldId id="291" r:id="rId8"/>
    <p:sldId id="316" r:id="rId9"/>
    <p:sldId id="320" r:id="rId10"/>
    <p:sldId id="317" r:id="rId11"/>
    <p:sldId id="318" r:id="rId12"/>
    <p:sldId id="319" r:id="rId13"/>
    <p:sldId id="321" r:id="rId14"/>
    <p:sldId id="322" r:id="rId15"/>
    <p:sldId id="323" r:id="rId16"/>
    <p:sldId id="324" r:id="rId17"/>
    <p:sldId id="325" r:id="rId18"/>
    <p:sldId id="326" r:id="rId19"/>
    <p:sldId id="327" r:id="rId20"/>
    <p:sldId id="331" r:id="rId21"/>
    <p:sldId id="328" r:id="rId22"/>
    <p:sldId id="329" r:id="rId23"/>
    <p:sldId id="330" r:id="rId24"/>
    <p:sldId id="332"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3.med.unipmn.it/did/will/BiologyProject/05t-21.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iq/url?sa=i&amp;rct=j&amp;q=&amp;esrc=s&amp;source=images&amp;cd=&amp;cad=rja&amp;uact=8&amp;ved=2ahUKEwjCzumsmpjeAhUSqaQKHYwXAnEQjRx6BAgBEAU&amp;url=http://www.lit-uv.com/technology/&amp;psig=AOvVaw0_ZU-VV-KkVqZKoMkZmiu_&amp;ust=154023433597492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jFo-jWoI7eAhXMIsAKHet3BoAQjRx6BAgBEAU&amp;url=https://www.differencebtw.com/difference-between-southern-and-northern-blotting/&amp;psig=AOvVaw1qxKGHrLSM_DGe-cvri_OQ&amp;ust=153989246945952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i756fQh47eAhXwsIsKHQVHBtIQjRx6BAgBEAU&amp;url=https://www.youtube.com/watch?v=nJUuab-d3NQ&amp;psig=AOvVaw0W3AIoiVZN5bm0VRepAM-p&amp;ust=15398856234006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7924800" cy="1600200"/>
          </a:xfrm>
        </p:spPr>
        <p:txBody>
          <a:bodyPr>
            <a:normAutofit fontScale="90000"/>
          </a:bodyPr>
          <a:lstStyle/>
          <a:p>
            <a:pPr algn="ctr"/>
            <a:r>
              <a:rPr lang="en-US" sz="3600" dirty="0">
                <a:solidFill>
                  <a:schemeClr val="tx1"/>
                </a:solidFill>
                <a:latin typeface="Berlin Sans FB Demi" pitchFamily="34" charset="0"/>
              </a:rPr>
              <a:t>Chemical and physical properties of DNA: The </a:t>
            </a:r>
            <a:r>
              <a:rPr lang="en-US" sz="3600" dirty="0" err="1">
                <a:solidFill>
                  <a:schemeClr val="tx1"/>
                </a:solidFill>
                <a:latin typeface="Berlin Sans FB Demi" pitchFamily="34" charset="0"/>
              </a:rPr>
              <a:t>hyperchromic</a:t>
            </a:r>
            <a:r>
              <a:rPr lang="en-US" sz="3600" dirty="0">
                <a:solidFill>
                  <a:schemeClr val="tx1"/>
                </a:solidFill>
                <a:latin typeface="Berlin Sans FB Demi" pitchFamily="34" charset="0"/>
              </a:rPr>
              <a:t> </a:t>
            </a:r>
            <a:r>
              <a:rPr lang="en-US" sz="3600" dirty="0" smtClean="0">
                <a:solidFill>
                  <a:schemeClr val="tx1"/>
                </a:solidFill>
                <a:latin typeface="Berlin Sans FB Demi" pitchFamily="34" charset="0"/>
              </a:rPr>
              <a:t>effect</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4</a:t>
            </a:r>
            <a:r>
              <a:rPr lang="en-US" sz="3600" dirty="0" smtClean="0">
                <a:solidFill>
                  <a:schemeClr val="tx1"/>
                </a:solidFill>
                <a:latin typeface="Berlin Sans FB Demi" pitchFamily="34" charset="0"/>
              </a:rPr>
              <a:t/>
            </a:r>
            <a:br>
              <a:rPr lang="en-US" sz="3600" dirty="0" smtClean="0">
                <a:solidFill>
                  <a:schemeClr val="tx1"/>
                </a:solidFill>
                <a:latin typeface="Berlin Sans FB Demi" pitchFamily="34" charset="0"/>
              </a:rPr>
            </a:b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153400" cy="5562600"/>
          </a:xfrm>
        </p:spPr>
        <p:txBody>
          <a:bodyPr>
            <a:normAutofit/>
          </a:bodyPr>
          <a:lstStyle/>
          <a:p>
            <a:pPr marL="0" indent="0">
              <a:buNone/>
            </a:pPr>
            <a:r>
              <a:rPr lang="en-US" b="1" dirty="0" smtClean="0">
                <a:latin typeface="Algerian" pitchFamily="82" charset="0"/>
              </a:rPr>
              <a:t>4-Solubility</a:t>
            </a:r>
          </a:p>
          <a:p>
            <a:pPr marL="0" indent="0">
              <a:buNone/>
            </a:pPr>
            <a:r>
              <a:rPr lang="en-US" b="1" dirty="0" smtClean="0"/>
              <a:t> </a:t>
            </a:r>
            <a:endParaRPr lang="en-US" dirty="0"/>
          </a:p>
          <a:p>
            <a:pPr lvl="0"/>
            <a:r>
              <a:rPr lang="en-US" dirty="0"/>
              <a:t>RNA is more soluble in aqueous solutions then DNA. Ribose has a 2-OH group where </a:t>
            </a:r>
            <a:r>
              <a:rPr lang="en-US" dirty="0" err="1"/>
              <a:t>deoxyribose</a:t>
            </a:r>
            <a:r>
              <a:rPr lang="en-US" dirty="0"/>
              <a:t> contains a 2-H</a:t>
            </a:r>
          </a:p>
          <a:p>
            <a:pPr lvl="0"/>
            <a:r>
              <a:rPr lang="en-US" dirty="0"/>
              <a:t>Hydroxyl groups are polar and dissolve in water better </a:t>
            </a:r>
          </a:p>
          <a:p>
            <a:pPr lvl="0"/>
            <a:r>
              <a:rPr lang="en-US" dirty="0"/>
              <a:t>C-H is a non-polar bond and is therefore hydrophobic</a:t>
            </a:r>
          </a:p>
          <a:p>
            <a:pPr lvl="0"/>
            <a:r>
              <a:rPr lang="en-US" dirty="0"/>
              <a:t>RNA is less stable then DNA</a:t>
            </a:r>
          </a:p>
          <a:p>
            <a:pPr lvl="0"/>
            <a:r>
              <a:rPr lang="en-US" dirty="0"/>
              <a:t>The hydroxyl group on the 2-carbon of ribose is more reactive than the hydrogen found in </a:t>
            </a:r>
            <a:r>
              <a:rPr lang="en-US" dirty="0" err="1"/>
              <a:t>deoxyribose</a:t>
            </a:r>
            <a:r>
              <a:rPr lang="en-US" dirty="0"/>
              <a:t>.</a:t>
            </a:r>
          </a:p>
          <a:p>
            <a:endParaRPr lang="en-US" dirty="0"/>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876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er image description here"/>
          <p:cNvPicPr/>
          <p:nvPr/>
        </p:nvPicPr>
        <p:blipFill>
          <a:blip r:embed="rId2">
            <a:extLst>
              <a:ext uri="{28A0092B-C50C-407E-A947-70E740481C1C}">
                <a14:useLocalDpi xmlns:a14="http://schemas.microsoft.com/office/drawing/2010/main" val="0"/>
              </a:ext>
            </a:extLst>
          </a:blip>
          <a:srcRect/>
          <a:stretch>
            <a:fillRect/>
          </a:stretch>
        </p:blipFill>
        <p:spPr bwMode="auto">
          <a:xfrm>
            <a:off x="360218" y="609600"/>
            <a:ext cx="8229600" cy="4620491"/>
          </a:xfrm>
          <a:prstGeom prst="rect">
            <a:avLst/>
          </a:prstGeom>
          <a:noFill/>
          <a:ln>
            <a:solidFill>
              <a:schemeClr val="accent1"/>
            </a:solidFill>
          </a:ln>
        </p:spPr>
      </p:pic>
    </p:spTree>
    <p:extLst>
      <p:ext uri="{BB962C8B-B14F-4D97-AF65-F5344CB8AC3E}">
        <p14:creationId xmlns:p14="http://schemas.microsoft.com/office/powerpoint/2010/main" val="357345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153400" cy="5940552"/>
          </a:xfrm>
        </p:spPr>
        <p:txBody>
          <a:bodyPr>
            <a:normAutofit lnSpcReduction="10000"/>
          </a:bodyPr>
          <a:lstStyle/>
          <a:p>
            <a:pPr marL="0" indent="0">
              <a:buNone/>
            </a:pPr>
            <a:r>
              <a:rPr lang="en-US" b="1" dirty="0"/>
              <a:t> 5- Denaturation</a:t>
            </a:r>
            <a:endParaRPr lang="en-US" dirty="0"/>
          </a:p>
          <a:p>
            <a:pPr lvl="0"/>
            <a:r>
              <a:rPr lang="en-US" dirty="0"/>
              <a:t>DNA is considered denatured when the double stranded DNA molecule is converted into two single stranded DNA molecules.  </a:t>
            </a:r>
          </a:p>
          <a:p>
            <a:pPr lvl="0"/>
            <a:r>
              <a:rPr lang="en-US" dirty="0"/>
              <a:t>This can be monitored by noting the increase in absorption of ultraviolet light. </a:t>
            </a:r>
          </a:p>
          <a:p>
            <a:pPr marL="0" indent="0">
              <a:buNone/>
            </a:pPr>
            <a:endParaRPr lang="en-US" dirty="0"/>
          </a:p>
          <a:p>
            <a:pPr marL="0" indent="0">
              <a:buNone/>
            </a:pPr>
            <a:r>
              <a:rPr lang="en-US" b="1" dirty="0"/>
              <a:t>6-Renaturation studies</a:t>
            </a:r>
            <a:endParaRPr lang="en-US" dirty="0"/>
          </a:p>
          <a:p>
            <a:pPr lvl="0"/>
            <a:r>
              <a:rPr lang="en-US" dirty="0"/>
              <a:t>DNA that has been denatured will often come back together when conditions such as slowly lowering the temperature or adding ions to solution are met. This is referred to as </a:t>
            </a:r>
            <a:r>
              <a:rPr lang="en-US" dirty="0" err="1"/>
              <a:t>renaturation</a:t>
            </a:r>
            <a:r>
              <a:rPr lang="en-US" dirty="0"/>
              <a:t>. The rates of this process are dependent on DNA concentration. It’s important to note that the more molecules of complimentary DNA molecules present, the faster they can find each other and </a:t>
            </a:r>
            <a:r>
              <a:rPr lang="en-US" dirty="0" err="1"/>
              <a:t>renature</a:t>
            </a:r>
            <a:r>
              <a:rPr lang="en-US" dirty="0"/>
              <a:t> and vice versa. </a:t>
            </a:r>
          </a:p>
          <a:p>
            <a:endParaRPr lang="en-US" dirty="0"/>
          </a:p>
        </p:txBody>
      </p:sp>
      <p:sp>
        <p:nvSpPr>
          <p:cNvPr id="4" name="Rectangle 3"/>
          <p:cNvSpPr/>
          <p:nvPr/>
        </p:nvSpPr>
        <p:spPr>
          <a:xfrm>
            <a:off x="381000" y="883919"/>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3581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12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denaturation of dn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696200" cy="4876800"/>
          </a:xfrm>
          <a:prstGeom prst="rect">
            <a:avLst/>
          </a:prstGeom>
          <a:noFill/>
          <a:ln>
            <a:solidFill>
              <a:schemeClr val="accent1"/>
            </a:solidFill>
          </a:ln>
        </p:spPr>
      </p:pic>
    </p:spTree>
    <p:extLst>
      <p:ext uri="{BB962C8B-B14F-4D97-AF65-F5344CB8AC3E}">
        <p14:creationId xmlns:p14="http://schemas.microsoft.com/office/powerpoint/2010/main" val="316572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Factors cause DNA Denaturation:</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sz="quarter" idx="1"/>
          </p:nvPr>
        </p:nvSpPr>
        <p:spPr>
          <a:xfrm>
            <a:off x="457200" y="1066800"/>
            <a:ext cx="7467600" cy="5407152"/>
          </a:xfrm>
        </p:spPr>
        <p:txBody>
          <a:bodyPr>
            <a:normAutofit fontScale="92500"/>
          </a:bodyPr>
          <a:lstStyle/>
          <a:p>
            <a:pPr marL="0" lvl="0" indent="0">
              <a:buNone/>
            </a:pPr>
            <a:r>
              <a:rPr lang="en-US" b="1" dirty="0" smtClean="0">
                <a:solidFill>
                  <a:srgbClr val="0070C0"/>
                </a:solidFill>
              </a:rPr>
              <a:t>A- Temperature </a:t>
            </a:r>
            <a:endParaRPr lang="en-US" dirty="0">
              <a:solidFill>
                <a:srgbClr val="0070C0"/>
              </a:solidFill>
            </a:endParaRPr>
          </a:p>
          <a:p>
            <a:pPr lvl="0"/>
            <a:r>
              <a:rPr lang="en-US" dirty="0"/>
              <a:t>As thermal energy increases, the frequency of hydrogen bonds breaking between the molecules increases.</a:t>
            </a:r>
          </a:p>
          <a:p>
            <a:pPr lvl="0"/>
            <a:r>
              <a:rPr lang="en-US" dirty="0"/>
              <a:t>As temperature increases, the two molecules will separate into single stranded molecule.</a:t>
            </a:r>
          </a:p>
          <a:p>
            <a:pPr lvl="0"/>
            <a:r>
              <a:rPr lang="en-US" u="sng" dirty="0"/>
              <a:t>The T</a:t>
            </a:r>
            <a:r>
              <a:rPr lang="en-US" u="sng" baseline="-25000" dirty="0"/>
              <a:t>m</a:t>
            </a:r>
            <a:r>
              <a:rPr lang="en-US" u="sng" dirty="0"/>
              <a:t> (melting temperature)</a:t>
            </a:r>
            <a:r>
              <a:rPr lang="en-US" dirty="0"/>
              <a:t> of a DNA molecule is the temperature in which half the DNA molecules are denatures.</a:t>
            </a:r>
          </a:p>
          <a:p>
            <a:pPr lvl="0"/>
            <a:r>
              <a:rPr lang="en-US" dirty="0"/>
              <a:t>The T</a:t>
            </a:r>
            <a:r>
              <a:rPr lang="en-US" baseline="-25000" dirty="0"/>
              <a:t>m</a:t>
            </a:r>
            <a:r>
              <a:rPr lang="en-US" dirty="0"/>
              <a:t> is used to estimate the G+C content of a DNA molecule.</a:t>
            </a:r>
          </a:p>
          <a:p>
            <a:pPr lvl="0"/>
            <a:r>
              <a:rPr lang="en-US" dirty="0"/>
              <a:t>G-C base pairs are held together by three hydrogen bonds (A-Ts by two) and it therefore, takes more energy (higher temperature) to be separated.</a:t>
            </a:r>
          </a:p>
          <a:p>
            <a:pPr marL="0" indent="0">
              <a:buNone/>
            </a:pPr>
            <a:endParaRPr lang="en-US" dirty="0"/>
          </a:p>
        </p:txBody>
      </p:sp>
    </p:spTree>
    <p:extLst>
      <p:ext uri="{BB962C8B-B14F-4D97-AF65-F5344CB8AC3E}">
        <p14:creationId xmlns:p14="http://schemas.microsoft.com/office/powerpoint/2010/main" val="194936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001000" cy="5635752"/>
          </a:xfrm>
        </p:spPr>
        <p:txBody>
          <a:bodyPr>
            <a:normAutofit/>
          </a:bodyPr>
          <a:lstStyle/>
          <a:p>
            <a:pPr marL="0" indent="0">
              <a:buNone/>
            </a:pPr>
            <a:r>
              <a:rPr lang="en-US" b="1" u="sng" dirty="0">
                <a:solidFill>
                  <a:srgbClr val="C00000"/>
                </a:solidFill>
              </a:rPr>
              <a:t>*** </a:t>
            </a:r>
            <a:r>
              <a:rPr lang="en-US" b="1" u="sng" dirty="0" err="1">
                <a:solidFill>
                  <a:srgbClr val="C00000"/>
                </a:solidFill>
              </a:rPr>
              <a:t>Hyperchromic</a:t>
            </a:r>
            <a:r>
              <a:rPr lang="en-US" b="1" u="sng" dirty="0">
                <a:solidFill>
                  <a:srgbClr val="C00000"/>
                </a:solidFill>
              </a:rPr>
              <a:t> effect (Nucleic acid thermodynamics)</a:t>
            </a:r>
            <a:endParaRPr lang="en-US" dirty="0">
              <a:solidFill>
                <a:srgbClr val="C00000"/>
              </a:solidFill>
            </a:endParaRPr>
          </a:p>
          <a:p>
            <a:r>
              <a:rPr lang="en-US" dirty="0"/>
              <a:t>It is the study of how temperature affects the nucleic structure of double- stranded DNA (ds DNA). The melting temperature TM is defined as the temperature at which half of the double DNA strands will convert random coil or single-stranded (</a:t>
            </a:r>
            <a:r>
              <a:rPr lang="en-US" dirty="0" err="1"/>
              <a:t>ssDNA</a:t>
            </a:r>
            <a:r>
              <a:rPr lang="en-US" dirty="0"/>
              <a:t>) state. T</a:t>
            </a:r>
            <a:r>
              <a:rPr lang="en-US" baseline="-25000" dirty="0"/>
              <a:t>m</a:t>
            </a:r>
            <a:r>
              <a:rPr lang="en-US" dirty="0"/>
              <a:t> depends on the length of the DNA molecule and its specific nucleotide sequence. The ds DNA molecule exists as two independent strands, is referred to as having been </a:t>
            </a:r>
            <a:r>
              <a:rPr lang="en-US" dirty="0" err="1"/>
              <a:t>denaturated</a:t>
            </a:r>
            <a:r>
              <a:rPr lang="en-US" dirty="0"/>
              <a:t> by the high temperature. </a:t>
            </a:r>
          </a:p>
          <a:p>
            <a:endParaRPr lang="en-US" dirty="0"/>
          </a:p>
        </p:txBody>
      </p:sp>
    </p:spTree>
    <p:extLst>
      <p:ext uri="{BB962C8B-B14F-4D97-AF65-F5344CB8AC3E}">
        <p14:creationId xmlns:p14="http://schemas.microsoft.com/office/powerpoint/2010/main" val="430365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077200" cy="5940552"/>
          </a:xfrm>
        </p:spPr>
        <p:txBody>
          <a:bodyPr>
            <a:normAutofit/>
          </a:bodyPr>
          <a:lstStyle/>
          <a:p>
            <a:pPr marL="0" lvl="0" indent="0">
              <a:buNone/>
            </a:pPr>
            <a:r>
              <a:rPr lang="en-US" b="1" dirty="0" smtClean="0">
                <a:solidFill>
                  <a:srgbClr val="0070C0"/>
                </a:solidFill>
              </a:rPr>
              <a:t>B- PH</a:t>
            </a:r>
            <a:endParaRPr lang="en-US" dirty="0">
              <a:solidFill>
                <a:srgbClr val="0070C0"/>
              </a:solidFill>
            </a:endParaRPr>
          </a:p>
          <a:p>
            <a:pPr lvl="0"/>
            <a:r>
              <a:rPr lang="en-US" u="sng" dirty="0"/>
              <a:t>Acids</a:t>
            </a:r>
            <a:r>
              <a:rPr lang="en-US" dirty="0"/>
              <a:t>: pH &lt;1 result in the breakage of </a:t>
            </a:r>
            <a:r>
              <a:rPr lang="en-US" dirty="0" err="1"/>
              <a:t>phosphodiester</a:t>
            </a:r>
            <a:r>
              <a:rPr lang="en-US" dirty="0"/>
              <a:t> bonds between nucleotides and breakage of the N-</a:t>
            </a:r>
            <a:r>
              <a:rPr lang="en-US" dirty="0" err="1"/>
              <a:t>glycosidic</a:t>
            </a:r>
            <a:r>
              <a:rPr lang="en-US" dirty="0"/>
              <a:t> bond between the sugar and purine bases. pH of ~ 4 results in the selective breakage of N-</a:t>
            </a:r>
            <a:r>
              <a:rPr lang="en-US" dirty="0" err="1"/>
              <a:t>glycosidic</a:t>
            </a:r>
            <a:r>
              <a:rPr lang="en-US" dirty="0"/>
              <a:t> bond between the sugar and purine bases. DNA treated this way is referred to a </a:t>
            </a:r>
            <a:r>
              <a:rPr lang="en-US" dirty="0" err="1"/>
              <a:t>purinic</a:t>
            </a:r>
            <a:r>
              <a:rPr lang="en-US" dirty="0"/>
              <a:t> acid, since the purines have been removed.</a:t>
            </a:r>
          </a:p>
          <a:p>
            <a:pPr marL="0" indent="0">
              <a:buNone/>
            </a:pPr>
            <a:endParaRPr lang="en-US" dirty="0"/>
          </a:p>
          <a:p>
            <a:pPr lvl="0"/>
            <a:r>
              <a:rPr lang="en-US" u="sng" dirty="0"/>
              <a:t>Alkali:</a:t>
            </a:r>
            <a:r>
              <a:rPr lang="en-US" dirty="0"/>
              <a:t> Base tends to change the polarity of a groups involved in hydrogen bonds. Above pH 11.3, all hydrogen bonds are disrupted and the DNA is totally denatured. DNA is resistant to hydrolysis to pH=13. RNA is hydrolyzed into </a:t>
            </a:r>
            <a:r>
              <a:rPr lang="en-US" dirty="0" err="1"/>
              <a:t>ribonucleotides</a:t>
            </a:r>
            <a:r>
              <a:rPr lang="en-US" dirty="0"/>
              <a:t> around pH11.</a:t>
            </a:r>
          </a:p>
          <a:p>
            <a:endParaRPr lang="en-US" dirty="0"/>
          </a:p>
        </p:txBody>
      </p:sp>
    </p:spTree>
    <p:extLst>
      <p:ext uri="{BB962C8B-B14F-4D97-AF65-F5344CB8AC3E}">
        <p14:creationId xmlns:p14="http://schemas.microsoft.com/office/powerpoint/2010/main" val="1596460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001000" cy="5788152"/>
          </a:xfrm>
        </p:spPr>
        <p:txBody>
          <a:bodyPr>
            <a:normAutofit lnSpcReduction="10000"/>
          </a:bodyPr>
          <a:lstStyle/>
          <a:p>
            <a:pPr marL="0" lvl="0" indent="0">
              <a:buNone/>
            </a:pPr>
            <a:r>
              <a:rPr lang="en-US" b="1" dirty="0" smtClean="0">
                <a:solidFill>
                  <a:srgbClr val="0070C0"/>
                </a:solidFill>
              </a:rPr>
              <a:t>C-Ionic </a:t>
            </a:r>
            <a:r>
              <a:rPr lang="en-US" b="1" dirty="0">
                <a:solidFill>
                  <a:srgbClr val="0070C0"/>
                </a:solidFill>
              </a:rPr>
              <a:t>strength</a:t>
            </a:r>
            <a:endParaRPr lang="en-US" dirty="0">
              <a:solidFill>
                <a:srgbClr val="0070C0"/>
              </a:solidFill>
            </a:endParaRPr>
          </a:p>
          <a:p>
            <a:pPr lvl="0"/>
            <a:r>
              <a:rPr lang="en-US" dirty="0"/>
              <a:t>The phosphates of the DNA sugar-phosphate backbones are negatively charged, so DNA in distilled water will spontaneously denature into single stranded DNA. It is important to say that salts that disassociate into ions will neutralize the charges of the phosphate groups resulting in stabilize the ds DNA leading to higher T</a:t>
            </a:r>
            <a:r>
              <a:rPr lang="en-US" baseline="-25000" dirty="0"/>
              <a:t>m</a:t>
            </a:r>
            <a:r>
              <a:rPr lang="en-US" dirty="0"/>
              <a:t> needed.</a:t>
            </a:r>
          </a:p>
          <a:p>
            <a:pPr marL="0" indent="0">
              <a:buNone/>
            </a:pPr>
            <a:endParaRPr lang="en-US" dirty="0"/>
          </a:p>
          <a:p>
            <a:pPr marL="0" lvl="0" indent="0">
              <a:buNone/>
            </a:pPr>
            <a:r>
              <a:rPr lang="en-US" b="1" u="sng" dirty="0" smtClean="0">
                <a:solidFill>
                  <a:srgbClr val="FF0000"/>
                </a:solidFill>
              </a:rPr>
              <a:t>G+C </a:t>
            </a:r>
            <a:r>
              <a:rPr lang="en-US" b="1" u="sng" dirty="0">
                <a:solidFill>
                  <a:srgbClr val="FF0000"/>
                </a:solidFill>
              </a:rPr>
              <a:t>content</a:t>
            </a:r>
            <a:endParaRPr lang="en-US" u="sng" dirty="0">
              <a:solidFill>
                <a:srgbClr val="FF0000"/>
              </a:solidFill>
            </a:endParaRPr>
          </a:p>
          <a:p>
            <a:pPr lvl="0"/>
            <a:r>
              <a:rPr lang="en-US" dirty="0"/>
              <a:t>Variation: Higher organisms have a G+C content of about 0.5; while lower organisms range widely from 0.27 to 0.76 for some bacteria.</a:t>
            </a:r>
          </a:p>
          <a:p>
            <a:pPr lvl="0"/>
            <a:r>
              <a:rPr lang="en-US" dirty="0"/>
              <a:t>Estimating G+C content: it can be estimated from its thermal melting temperature (T</a:t>
            </a:r>
            <a:r>
              <a:rPr lang="en-US" baseline="-25000" dirty="0"/>
              <a:t>m</a:t>
            </a:r>
            <a:r>
              <a:rPr lang="en-US" dirty="0"/>
              <a:t>).</a:t>
            </a:r>
          </a:p>
          <a:p>
            <a:endParaRPr lang="en-US" dirty="0"/>
          </a:p>
        </p:txBody>
      </p:sp>
    </p:spTree>
    <p:extLst>
      <p:ext uri="{BB962C8B-B14F-4D97-AF65-F5344CB8AC3E}">
        <p14:creationId xmlns:p14="http://schemas.microsoft.com/office/powerpoint/2010/main" val="274446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b="1" u="sng" dirty="0" err="1">
                <a:solidFill>
                  <a:srgbClr val="C00000"/>
                </a:solidFill>
              </a:rPr>
              <a:t>Hyperdization</a:t>
            </a:r>
            <a:r>
              <a:rPr lang="en-US" b="1" u="sng" dirty="0">
                <a:solidFill>
                  <a:srgbClr val="C00000"/>
                </a:solidFill>
              </a:rPr>
              <a:t> </a:t>
            </a:r>
            <a:endParaRPr lang="en-US" dirty="0">
              <a:solidFill>
                <a:srgbClr val="C00000"/>
              </a:solidFill>
            </a:endParaRPr>
          </a:p>
        </p:txBody>
      </p:sp>
      <p:sp>
        <p:nvSpPr>
          <p:cNvPr id="3" name="Content Placeholder 2"/>
          <p:cNvSpPr>
            <a:spLocks noGrp="1"/>
          </p:cNvSpPr>
          <p:nvPr>
            <p:ph sz="quarter" idx="1"/>
          </p:nvPr>
        </p:nvSpPr>
        <p:spPr>
          <a:xfrm>
            <a:off x="457200" y="1447800"/>
            <a:ext cx="7467600" cy="5026152"/>
          </a:xfrm>
        </p:spPr>
        <p:txBody>
          <a:bodyPr>
            <a:normAutofit fontScale="92500" lnSpcReduction="20000"/>
          </a:bodyPr>
          <a:lstStyle/>
          <a:p>
            <a:r>
              <a:rPr lang="en-US" dirty="0" err="1"/>
              <a:t>Hyperdization</a:t>
            </a:r>
            <a:r>
              <a:rPr lang="en-US" dirty="0"/>
              <a:t> is the process of annealing specific interaction between two complementary strands of nucleic acids into a single complex, which in the case of two strands is referred to as a duplex. Oligonucleotides, DNA, or RNA will bind to their complement under normal conditions so two perfectly complementary strands will bind to each other readily. Measuring the effects of base incompatibility by quantifying the temperature at which two strands anneal can provide information as to the similarity in base sequence between the two strands being annealed. The complexes may be dissociated by thermal denaturation, also referred to as melting. Here the solution of complexes is heated to break the hydrogen bonds between nucleic commonly, the pairs of nucleic bases AT and GC are formed, of which the latter is more stable.</a:t>
            </a:r>
          </a:p>
          <a:p>
            <a:endParaRPr lang="en-US" dirty="0"/>
          </a:p>
        </p:txBody>
      </p:sp>
      <p:sp>
        <p:nvSpPr>
          <p:cNvPr id="4" name="Rectangle 3"/>
          <p:cNvSpPr/>
          <p:nvPr/>
        </p:nvSpPr>
        <p:spPr>
          <a:xfrm>
            <a:off x="381000"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78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C00000"/>
                </a:solidFill>
              </a:rPr>
              <a:t>Nitrocillulose</a:t>
            </a:r>
            <a:r>
              <a:rPr lang="en-US" b="1" dirty="0">
                <a:solidFill>
                  <a:srgbClr val="C00000"/>
                </a:solidFill>
              </a:rPr>
              <a:t> Filter </a:t>
            </a:r>
            <a:r>
              <a:rPr lang="en-US" b="1" dirty="0" err="1">
                <a:solidFill>
                  <a:srgbClr val="C00000"/>
                </a:solidFill>
              </a:rPr>
              <a:t>Hyberdization</a:t>
            </a:r>
            <a:r>
              <a:rPr lang="en-US" b="1" dirty="0">
                <a:solidFill>
                  <a:srgbClr val="C00000"/>
                </a:solidFill>
              </a:rPr>
              <a:t> </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sz="quarter" idx="1"/>
          </p:nvPr>
        </p:nvSpPr>
        <p:spPr>
          <a:xfrm>
            <a:off x="457200" y="1295400"/>
            <a:ext cx="7467600" cy="5178552"/>
          </a:xfrm>
        </p:spPr>
        <p:txBody>
          <a:bodyPr/>
          <a:lstStyle/>
          <a:p>
            <a:r>
              <a:rPr lang="en-US" dirty="0"/>
              <a:t>Filter </a:t>
            </a:r>
            <a:r>
              <a:rPr lang="en-US" dirty="0" err="1"/>
              <a:t>hyperdization</a:t>
            </a:r>
            <a:r>
              <a:rPr lang="en-US" dirty="0"/>
              <a:t> is a method used to determine the presence of homologous or complementary sequences in DNA or RNA, by allowing a denatured radio-labeled “probe” nucleic acid (in solution) to anneal to the denatured nucleic acid (immobilized to a nitrocellulose filter) to be tested. There are two techniques bellowing to this method: </a:t>
            </a:r>
            <a:r>
              <a:rPr lang="en-US" b="1" dirty="0"/>
              <a:t>Southern blots </a:t>
            </a:r>
            <a:r>
              <a:rPr lang="en-US" dirty="0"/>
              <a:t>and</a:t>
            </a:r>
            <a:r>
              <a:rPr lang="en-US" b="1" dirty="0"/>
              <a:t> Northern blots</a:t>
            </a:r>
            <a:r>
              <a:rPr lang="en-US" dirty="0"/>
              <a:t>. </a:t>
            </a:r>
          </a:p>
          <a:p>
            <a:endParaRPr lang="en-US" dirty="0"/>
          </a:p>
        </p:txBody>
      </p:sp>
      <p:sp>
        <p:nvSpPr>
          <p:cNvPr id="4" name="Rectangle 3"/>
          <p:cNvSpPr/>
          <p:nvPr/>
        </p:nvSpPr>
        <p:spPr>
          <a:xfrm>
            <a:off x="381000" y="11430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28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lvl="0"/>
            <a:r>
              <a:rPr lang="en-US" b="1" dirty="0" smtClean="0">
                <a:solidFill>
                  <a:schemeClr val="tx1"/>
                </a:solidFill>
              </a:rPr>
              <a:t>1- Absorption </a:t>
            </a:r>
            <a:r>
              <a:rPr lang="en-US" b="1" dirty="0">
                <a:solidFill>
                  <a:schemeClr val="tx1"/>
                </a:solidFill>
              </a:rPr>
              <a:t>UV Light </a:t>
            </a:r>
            <a:endParaRPr lang="en-US" dirty="0">
              <a:solidFill>
                <a:schemeClr val="tx1"/>
              </a:solidFill>
            </a:endParaRPr>
          </a:p>
        </p:txBody>
      </p:sp>
      <p:sp>
        <p:nvSpPr>
          <p:cNvPr id="3" name="Content Placeholder 2"/>
          <p:cNvSpPr>
            <a:spLocks noGrp="1"/>
          </p:cNvSpPr>
          <p:nvPr>
            <p:ph sz="quarter" idx="1"/>
          </p:nvPr>
        </p:nvSpPr>
        <p:spPr>
          <a:xfrm>
            <a:off x="457200" y="1219200"/>
            <a:ext cx="7467600" cy="2286000"/>
          </a:xfrm>
        </p:spPr>
        <p:txBody>
          <a:bodyPr>
            <a:normAutofit fontScale="92500" lnSpcReduction="20000"/>
          </a:bodyPr>
          <a:lstStyle/>
          <a:p>
            <a:pPr lvl="0"/>
            <a:r>
              <a:rPr lang="en-US" dirty="0"/>
              <a:t>The bases in DNA absorb ultraviolet light at the wavelength of 260nm using a spectrophotometer</a:t>
            </a:r>
          </a:p>
          <a:p>
            <a:pPr lvl="0"/>
            <a:r>
              <a:rPr lang="en-US" dirty="0"/>
              <a:t>The less ordered the bases; the more ultraviolet light is absorbed</a:t>
            </a:r>
          </a:p>
          <a:p>
            <a:pPr lvl="0"/>
            <a:r>
              <a:rPr lang="en-US" dirty="0"/>
              <a:t>Free bases absorb 1.60 units at 260nm</a:t>
            </a:r>
          </a:p>
          <a:p>
            <a:pPr lvl="0"/>
            <a:r>
              <a:rPr lang="en-US" dirty="0"/>
              <a:t>Single stranded DNA absorb 1.37 units at 260nm</a:t>
            </a:r>
          </a:p>
          <a:p>
            <a:pPr lvl="0"/>
            <a:r>
              <a:rPr lang="en-US" dirty="0"/>
              <a:t>Double stranded DNA absorb 1.00 units at 260nm</a:t>
            </a:r>
          </a:p>
          <a:p>
            <a:pPr marL="0" indent="0">
              <a:buNone/>
            </a:pPr>
            <a:endParaRPr lang="en-US" dirty="0"/>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DNA and UV ligh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58491"/>
            <a:ext cx="562927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5791200"/>
          </a:xfrm>
        </p:spPr>
        <p:txBody>
          <a:bodyPr>
            <a:normAutofit lnSpcReduction="10000"/>
          </a:bodyPr>
          <a:lstStyle/>
          <a:p>
            <a:pPr lvl="0"/>
            <a:r>
              <a:rPr lang="en-US" b="1" u="sng" dirty="0">
                <a:solidFill>
                  <a:srgbClr val="C00000"/>
                </a:solidFill>
              </a:rPr>
              <a:t>The southern blot technique</a:t>
            </a:r>
            <a:r>
              <a:rPr lang="en-US" b="1" dirty="0">
                <a:solidFill>
                  <a:srgbClr val="C00000"/>
                </a:solidFill>
              </a:rPr>
              <a:t> </a:t>
            </a:r>
            <a:r>
              <a:rPr lang="en-US" dirty="0"/>
              <a:t>is useful for identifying a DNA sequencing that appears only once or twice in the genome. </a:t>
            </a:r>
            <a:endParaRPr lang="en-US" dirty="0" smtClean="0"/>
          </a:p>
          <a:p>
            <a:pPr lvl="0"/>
            <a:r>
              <a:rPr lang="en-US" b="1" u="sng" dirty="0">
                <a:solidFill>
                  <a:srgbClr val="C00000"/>
                </a:solidFill>
              </a:rPr>
              <a:t>Procedure</a:t>
            </a:r>
            <a:r>
              <a:rPr lang="en-US" b="1" dirty="0">
                <a:solidFill>
                  <a:srgbClr val="C00000"/>
                </a:solidFill>
              </a:rPr>
              <a:t>: </a:t>
            </a:r>
            <a:r>
              <a:rPr lang="en-US" dirty="0"/>
              <a:t>DNA is applied to an </a:t>
            </a:r>
            <a:r>
              <a:rPr lang="en-US" dirty="0" err="1"/>
              <a:t>agarose</a:t>
            </a:r>
            <a:r>
              <a:rPr lang="en-US" dirty="0"/>
              <a:t> gel, and electrophoresis separates the fragments of DNA according to size. The gel is then placed on a thin sponge wick resting in a dish of salt solution, and a special filter (typically nitrocellulose) is placed on top of the gel. A stack of absorbent material (typically paper towels) is placed on the top of this stack. The absorbent material draws the salt solution from the dish into the wick and through the gel by capillary action, which transfers the DNA fragments into the filter. The procedure is called a “Southern transfer” after the filter now contains the DNA fragments in the same pattern as the gel.</a:t>
            </a:r>
          </a:p>
          <a:p>
            <a:endParaRPr lang="en-US" dirty="0"/>
          </a:p>
        </p:txBody>
      </p:sp>
    </p:spTree>
    <p:extLst>
      <p:ext uri="{BB962C8B-B14F-4D97-AF65-F5344CB8AC3E}">
        <p14:creationId xmlns:p14="http://schemas.microsoft.com/office/powerpoint/2010/main" val="324428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153400" cy="5562600"/>
          </a:xfrm>
        </p:spPr>
        <p:txBody>
          <a:bodyPr>
            <a:normAutofit/>
          </a:bodyPr>
          <a:lstStyle/>
          <a:p>
            <a:r>
              <a:rPr lang="en-US" dirty="0" smtClean="0"/>
              <a:t>The </a:t>
            </a:r>
            <a:r>
              <a:rPr lang="en-US" dirty="0"/>
              <a:t>filter is placed in a standard solution of radioactivity- labeled DNA probe for a particular gene sequence. The probe binds to the filter only where a complementary DNA sequence is located. After washing to remove unbound probe, a piece of X-ray film is placed over the hybridized filter and left for several hours to several days. The radioactive label produces a black band on the film where it has stuck to the complementary DNA, producing an autoradiogram. If a labeled size marker has been used, the exact size of the fragments can be determined. </a:t>
            </a:r>
          </a:p>
          <a:p>
            <a:endParaRPr lang="en-US" dirty="0"/>
          </a:p>
        </p:txBody>
      </p:sp>
    </p:spTree>
    <p:extLst>
      <p:ext uri="{BB962C8B-B14F-4D97-AF65-F5344CB8AC3E}">
        <p14:creationId xmlns:p14="http://schemas.microsoft.com/office/powerpoint/2010/main" val="37672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a:r>
              <a:rPr lang="en-US" dirty="0"/>
              <a:t>The steps of </a:t>
            </a:r>
            <a:r>
              <a:rPr lang="en-US" b="1" u="sng" dirty="0">
                <a:solidFill>
                  <a:srgbClr val="C00000"/>
                </a:solidFill>
              </a:rPr>
              <a:t>southern and northern blotting</a:t>
            </a:r>
            <a:r>
              <a:rPr lang="en-US" b="1" dirty="0">
                <a:solidFill>
                  <a:srgbClr val="C00000"/>
                </a:solidFill>
              </a:rPr>
              <a:t> </a:t>
            </a:r>
            <a:r>
              <a:rPr lang="en-US" dirty="0"/>
              <a:t>are the same only when DNA sample is replaced with RNA in the second procedure.</a:t>
            </a:r>
          </a:p>
          <a:p>
            <a:endParaRPr lang="en-US" dirty="0"/>
          </a:p>
        </p:txBody>
      </p:sp>
    </p:spTree>
    <p:extLst>
      <p:ext uri="{BB962C8B-B14F-4D97-AF65-F5344CB8AC3E}">
        <p14:creationId xmlns:p14="http://schemas.microsoft.com/office/powerpoint/2010/main" val="2529285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228600"/>
            <a:ext cx="8229600" cy="6172200"/>
          </a:xfrm>
          <a:prstGeom prst="rect">
            <a:avLst/>
          </a:prstGeom>
          <a:ln>
            <a:solidFill>
              <a:schemeClr val="accent1"/>
            </a:solidFill>
          </a:ln>
        </p:spPr>
      </p:pic>
    </p:spTree>
    <p:extLst>
      <p:ext uri="{BB962C8B-B14F-4D97-AF65-F5344CB8AC3E}">
        <p14:creationId xmlns:p14="http://schemas.microsoft.com/office/powerpoint/2010/main" val="4199699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northern blotting">
            <a:hlinkClick r:id="rId2"/>
          </p:cNvPr>
          <p:cNvPicPr/>
          <p:nvPr/>
        </p:nvPicPr>
        <p:blipFill rotWithShape="1">
          <a:blip r:embed="rId3">
            <a:extLst>
              <a:ext uri="{28A0092B-C50C-407E-A947-70E740481C1C}">
                <a14:useLocalDpi xmlns:a14="http://schemas.microsoft.com/office/drawing/2010/main" val="0"/>
              </a:ext>
            </a:extLst>
          </a:blip>
          <a:srcRect b="16071"/>
          <a:stretch/>
        </p:blipFill>
        <p:spPr bwMode="auto">
          <a:xfrm>
            <a:off x="457200" y="304800"/>
            <a:ext cx="7696200" cy="5867400"/>
          </a:xfrm>
          <a:prstGeom prst="rect">
            <a:avLst/>
          </a:prstGeom>
          <a:noFill/>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5381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u="sng" dirty="0">
                <a:solidFill>
                  <a:srgbClr val="C00000"/>
                </a:solidFill>
              </a:rPr>
              <a:t>DNA concentration</a:t>
            </a:r>
            <a:endParaRPr lang="en-US" dirty="0">
              <a:solidFill>
                <a:srgbClr val="C00000"/>
              </a:solidFill>
            </a:endParaRPr>
          </a:p>
        </p:txBody>
      </p:sp>
      <p:sp>
        <p:nvSpPr>
          <p:cNvPr id="3" name="Content Placeholder 2"/>
          <p:cNvSpPr>
            <a:spLocks noGrp="1"/>
          </p:cNvSpPr>
          <p:nvPr>
            <p:ph sz="quarter" idx="1"/>
          </p:nvPr>
        </p:nvSpPr>
        <p:spPr>
          <a:xfrm>
            <a:off x="381000" y="1371600"/>
            <a:ext cx="8001000" cy="2438400"/>
          </a:xfrm>
        </p:spPr>
        <p:txBody>
          <a:bodyPr>
            <a:normAutofit fontScale="92500" lnSpcReduction="10000"/>
          </a:bodyPr>
          <a:lstStyle/>
          <a:p>
            <a:r>
              <a:rPr lang="en-US" dirty="0"/>
              <a:t>Since DNA absorbs ultraviolet light at 260nm; thus more DNA presents, the higher the </a:t>
            </a:r>
            <a:r>
              <a:rPr lang="en-US" dirty="0" err="1"/>
              <a:t>absorbtion</a:t>
            </a:r>
            <a:r>
              <a:rPr lang="en-US" dirty="0"/>
              <a:t>.</a:t>
            </a:r>
          </a:p>
          <a:p>
            <a:pPr lvl="0"/>
            <a:r>
              <a:rPr lang="en-US" dirty="0"/>
              <a:t>DNA concentrations can be estimated by comparing its absorption to known concentrations of DNA.</a:t>
            </a:r>
          </a:p>
          <a:p>
            <a:pPr lvl="0"/>
            <a:r>
              <a:rPr lang="en-US" dirty="0"/>
              <a:t>DNA most be fairly pure, since many concentrating substances (</a:t>
            </a:r>
            <a:r>
              <a:rPr lang="en-US" dirty="0" err="1"/>
              <a:t>e.g</a:t>
            </a:r>
            <a:r>
              <a:rPr lang="en-US" dirty="0"/>
              <a:t>, proteins) also absorb around this wavelength (protein absorbed UV at 280nm)</a:t>
            </a:r>
          </a:p>
          <a:p>
            <a:pPr algn="just"/>
            <a:endParaRPr lang="en-US" dirty="0"/>
          </a:p>
        </p:txBody>
      </p:sp>
      <p:sp>
        <p:nvSpPr>
          <p:cNvPr id="4" name="Rectangle 3"/>
          <p:cNvSpPr/>
          <p:nvPr/>
        </p:nvSpPr>
        <p:spPr>
          <a:xfrm>
            <a:off x="3810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638300" y="3886200"/>
            <a:ext cx="5562600" cy="2209800"/>
          </a:xfrm>
          <a:prstGeom prst="rect">
            <a:avLst/>
          </a:prstGeom>
          <a:ln>
            <a:solidFill>
              <a:schemeClr val="accent1"/>
            </a:solidFill>
          </a:ln>
        </p:spPr>
      </p:pic>
    </p:spTree>
    <p:extLst>
      <p:ext uri="{BB962C8B-B14F-4D97-AF65-F5344CB8AC3E}">
        <p14:creationId xmlns:p14="http://schemas.microsoft.com/office/powerpoint/2010/main" val="1586335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lvl="0"/>
            <a:r>
              <a:rPr lang="en-US" b="1" dirty="0" smtClean="0">
                <a:solidFill>
                  <a:schemeClr val="tx1"/>
                </a:solidFill>
              </a:rPr>
              <a:t>2- Density </a:t>
            </a:r>
            <a:endParaRPr lang="en-US" dirty="0">
              <a:solidFill>
                <a:schemeClr val="tx1"/>
              </a:solidFill>
            </a:endParaRPr>
          </a:p>
        </p:txBody>
      </p:sp>
      <p:sp>
        <p:nvSpPr>
          <p:cNvPr id="4" name="Rectangle 3"/>
          <p:cNvSpPr/>
          <p:nvPr/>
        </p:nvSpPr>
        <p:spPr>
          <a:xfrm>
            <a:off x="367145" y="1295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
          </p:nvPr>
        </p:nvSpPr>
        <p:spPr/>
        <p:txBody>
          <a:bodyPr>
            <a:normAutofit lnSpcReduction="10000"/>
          </a:bodyPr>
          <a:lstStyle/>
          <a:p>
            <a:pPr lvl="0"/>
            <a:r>
              <a:rPr lang="en-US" dirty="0"/>
              <a:t>Density can be measured by (cesium chloride) </a:t>
            </a:r>
            <a:r>
              <a:rPr lang="en-US" dirty="0" err="1"/>
              <a:t>CsCl</a:t>
            </a:r>
            <a:r>
              <a:rPr lang="en-US" dirty="0"/>
              <a:t>- density ultracentrifugation, will form a density gradient, with the most dense solution at the bottom.</a:t>
            </a:r>
          </a:p>
          <a:p>
            <a:pPr lvl="0"/>
            <a:r>
              <a:rPr lang="en-US" dirty="0"/>
              <a:t>Macromolecules, such as DNA, will concentrate in the area of </a:t>
            </a:r>
            <a:r>
              <a:rPr lang="en-US" dirty="0" err="1"/>
              <a:t>CsCl</a:t>
            </a:r>
            <a:r>
              <a:rPr lang="en-US" dirty="0"/>
              <a:t> that has the same density as themselves hence, more dense DNA will migrate downward and less dense DNA upwards forming bands density can be used to estimate G+C content GC base pairs are more dense than AT base pairs. Therefore, DNA with more GC base pairs will form bands lower down than an equal number of base pairs with high AT contents.</a:t>
            </a:r>
          </a:p>
          <a:p>
            <a:endParaRPr lang="en-US" dirty="0"/>
          </a:p>
        </p:txBody>
      </p:sp>
    </p:spTree>
    <p:extLst>
      <p:ext uri="{BB962C8B-B14F-4D97-AF65-F5344CB8AC3E}">
        <p14:creationId xmlns:p14="http://schemas.microsoft.com/office/powerpoint/2010/main" val="269435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841" t="26903" r="1238" b="12264"/>
          <a:stretch/>
        </p:blipFill>
        <p:spPr bwMode="auto">
          <a:xfrm>
            <a:off x="228600" y="228600"/>
            <a:ext cx="8382000" cy="60960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892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solidFill>
                  <a:schemeClr val="tx1"/>
                </a:solidFill>
              </a:rPr>
              <a:t>3- Size</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sz="quarter" idx="1"/>
          </p:nvPr>
        </p:nvSpPr>
        <p:spPr>
          <a:xfrm>
            <a:off x="457200" y="1219200"/>
            <a:ext cx="7467600" cy="5254752"/>
          </a:xfrm>
        </p:spPr>
        <p:txBody>
          <a:bodyPr>
            <a:normAutofit fontScale="92500" lnSpcReduction="20000"/>
          </a:bodyPr>
          <a:lstStyle/>
          <a:p>
            <a:pPr marL="0" lvl="0" indent="0">
              <a:buNone/>
            </a:pPr>
            <a:r>
              <a:rPr lang="en-US" b="1" dirty="0" smtClean="0"/>
              <a:t>A- Electrophoresis </a:t>
            </a:r>
            <a:endParaRPr lang="en-US" dirty="0"/>
          </a:p>
          <a:p>
            <a:pPr lvl="0"/>
            <a:r>
              <a:rPr lang="en-US" dirty="0"/>
              <a:t>DNA has a negative charge due to the negatively charged phosphate in the sugar-phosphate backbone</a:t>
            </a:r>
          </a:p>
          <a:p>
            <a:pPr lvl="0"/>
            <a:r>
              <a:rPr lang="en-US" dirty="0"/>
              <a:t>If DNA is electrophoresed through a gel, smaller pieces will migrate faster than larger pieces.</a:t>
            </a:r>
          </a:p>
          <a:p>
            <a:pPr lvl="0"/>
            <a:r>
              <a:rPr lang="en-US" dirty="0"/>
              <a:t>Larger pieces have trouble squeezing through the gel matrix and are hence retarded while smaller pieces migrate easier. </a:t>
            </a:r>
          </a:p>
          <a:p>
            <a:pPr lvl="0"/>
            <a:r>
              <a:rPr lang="en-US" dirty="0"/>
              <a:t>Type of gels:</a:t>
            </a:r>
          </a:p>
          <a:p>
            <a:pPr lvl="0"/>
            <a:r>
              <a:rPr lang="en-US" b="1" dirty="0" err="1"/>
              <a:t>Agarose</a:t>
            </a:r>
            <a:r>
              <a:rPr lang="en-US" b="1" dirty="0"/>
              <a:t> </a:t>
            </a:r>
            <a:r>
              <a:rPr lang="en-US" dirty="0"/>
              <a:t>is used to separate fairly </a:t>
            </a:r>
            <a:r>
              <a:rPr lang="en-US" b="1" dirty="0"/>
              <a:t>large </a:t>
            </a:r>
            <a:r>
              <a:rPr lang="en-US" dirty="0"/>
              <a:t>DNA molecules [ 5 million to a few thousands base pairs]</a:t>
            </a:r>
          </a:p>
          <a:p>
            <a:pPr lvl="0"/>
            <a:r>
              <a:rPr lang="en-US" b="1" dirty="0"/>
              <a:t>Polyacrylamide</a:t>
            </a:r>
            <a:r>
              <a:rPr lang="en-US" dirty="0"/>
              <a:t> is used to separate </a:t>
            </a:r>
            <a:r>
              <a:rPr lang="en-US" b="1" dirty="0"/>
              <a:t>small</a:t>
            </a:r>
            <a:r>
              <a:rPr lang="en-US" dirty="0"/>
              <a:t> pieces of DNA [2 to several hundred base pairs]</a:t>
            </a:r>
          </a:p>
          <a:p>
            <a:pPr lvl="0"/>
            <a:r>
              <a:rPr lang="en-US" dirty="0"/>
              <a:t>The size of DNA is estimated by comparing its migration through the gel to DNA molecules of known size (DNA ladder).</a:t>
            </a:r>
          </a:p>
          <a:p>
            <a:endParaRPr lang="en-US" dirty="0"/>
          </a:p>
        </p:txBody>
      </p:sp>
      <p:sp>
        <p:nvSpPr>
          <p:cNvPr id="4" name="Rectangle 3"/>
          <p:cNvSpPr/>
          <p:nvPr/>
        </p:nvSpPr>
        <p:spPr>
          <a:xfrm>
            <a:off x="387927" y="895002"/>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016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ocuments\PhD.Rawa\Ph. D thesis\Chapter Three (Results)\Chapter 3 new\pic\New Picture (2).png"/>
          <p:cNvPicPr/>
          <p:nvPr/>
        </p:nvPicPr>
        <p:blipFill rotWithShape="1">
          <a:blip r:embed="rId2">
            <a:extLst>
              <a:ext uri="{28A0092B-C50C-407E-A947-70E740481C1C}">
                <a14:useLocalDpi xmlns:a14="http://schemas.microsoft.com/office/drawing/2010/main" val="0"/>
              </a:ext>
            </a:extLst>
          </a:blip>
          <a:srcRect l="2500" r="2708" b="54445"/>
          <a:stretch/>
        </p:blipFill>
        <p:spPr bwMode="auto">
          <a:xfrm>
            <a:off x="304800" y="304800"/>
            <a:ext cx="8382000" cy="6172200"/>
          </a:xfrm>
          <a:prstGeom prst="rect">
            <a:avLst/>
          </a:prstGeom>
          <a:noFill/>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102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2743200"/>
          </a:xfrm>
        </p:spPr>
        <p:txBody>
          <a:bodyPr/>
          <a:lstStyle/>
          <a:p>
            <a:pPr marL="0" lvl="0" indent="0">
              <a:buNone/>
            </a:pPr>
            <a:r>
              <a:rPr lang="en-US" b="1" dirty="0" smtClean="0"/>
              <a:t>B- Electron </a:t>
            </a:r>
            <a:r>
              <a:rPr lang="en-US" b="1" dirty="0"/>
              <a:t>microscopy</a:t>
            </a:r>
            <a:endParaRPr lang="en-US" dirty="0"/>
          </a:p>
          <a:p>
            <a:pPr lvl="0"/>
            <a:r>
              <a:rPr lang="en-US" dirty="0"/>
              <a:t>The size of DNA molecules can be determined by electron microscopy</a:t>
            </a:r>
          </a:p>
          <a:p>
            <a:pPr lvl="0"/>
            <a:r>
              <a:rPr lang="en-US" dirty="0"/>
              <a:t>The DNA is visualized on a grid of known size so that the size of the DNA molecule can be estimated.</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89708" y="3380507"/>
            <a:ext cx="3096491" cy="2639291"/>
          </a:xfrm>
          <a:prstGeom prst="rect">
            <a:avLst/>
          </a:prstGeom>
          <a:ln>
            <a:solidFill>
              <a:schemeClr val="accent1"/>
            </a:solid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24400" y="3366655"/>
            <a:ext cx="3200400" cy="2653143"/>
          </a:xfrm>
          <a:prstGeom prst="rect">
            <a:avLst/>
          </a:prstGeom>
          <a:ln>
            <a:solidFill>
              <a:schemeClr val="accent1"/>
            </a:solidFill>
          </a:ln>
        </p:spPr>
      </p:pic>
    </p:spTree>
    <p:extLst>
      <p:ext uri="{BB962C8B-B14F-4D97-AF65-F5344CB8AC3E}">
        <p14:creationId xmlns:p14="http://schemas.microsoft.com/office/powerpoint/2010/main" val="39641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78873"/>
            <a:ext cx="4724400" cy="5410200"/>
          </a:xfrm>
        </p:spPr>
        <p:txBody>
          <a:bodyPr/>
          <a:lstStyle/>
          <a:p>
            <a:pPr marL="0" lvl="0" indent="0">
              <a:buNone/>
            </a:pPr>
            <a:r>
              <a:rPr lang="en-US" b="1" dirty="0" smtClean="0"/>
              <a:t>C- Velocity </a:t>
            </a:r>
            <a:r>
              <a:rPr lang="en-US" b="1" dirty="0"/>
              <a:t>sedimentation</a:t>
            </a:r>
            <a:endParaRPr lang="en-US" dirty="0"/>
          </a:p>
          <a:p>
            <a:pPr lvl="0"/>
            <a:r>
              <a:rPr lang="en-US" dirty="0"/>
              <a:t>Sedimentation velocity is dependent upon two variables: density and shape</a:t>
            </a:r>
          </a:p>
          <a:p>
            <a:pPr lvl="0"/>
            <a:r>
              <a:rPr lang="en-US" dirty="0"/>
              <a:t>The more dense the DNA, the quicker it will sediment upon centrifugation  </a:t>
            </a:r>
          </a:p>
          <a:p>
            <a:pPr lvl="0"/>
            <a:r>
              <a:rPr lang="en-US" dirty="0"/>
              <a:t>Globular (more compact) molecules will sediment faster than liner molecules. </a:t>
            </a:r>
          </a:p>
          <a:p>
            <a:endParaRPr lang="en-US" dirty="0"/>
          </a:p>
        </p:txBody>
      </p:sp>
      <p:pic>
        <p:nvPicPr>
          <p:cNvPr id="4" name="Picture 3" descr="Image result for Velocity sedimentation of dna">
            <a:hlinkClick r:id="rId2"/>
          </p:cNvPr>
          <p:cNvPicPr/>
          <p:nvPr/>
        </p:nvPicPr>
        <p:blipFill rotWithShape="1">
          <a:blip r:embed="rId3">
            <a:extLst>
              <a:ext uri="{28A0092B-C50C-407E-A947-70E740481C1C}">
                <a14:useLocalDpi xmlns:a14="http://schemas.microsoft.com/office/drawing/2010/main" val="0"/>
              </a:ext>
            </a:extLst>
          </a:blip>
          <a:srcRect l="2916" t="4722" r="5001" b="4722"/>
          <a:stretch/>
        </p:blipFill>
        <p:spPr bwMode="auto">
          <a:xfrm>
            <a:off x="5029200" y="990600"/>
            <a:ext cx="3657600" cy="5257800"/>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9210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316</TotalTime>
  <Words>1511</Words>
  <Application>Microsoft Office PowerPoint</Application>
  <PresentationFormat>On-screen Show (4:3)</PresentationFormat>
  <Paragraphs>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Chemical and physical properties of DNA: The hyperchromic effect Lecture 4 </vt:lpstr>
      <vt:lpstr>1- Absorption UV Light </vt:lpstr>
      <vt:lpstr>DNA concentration</vt:lpstr>
      <vt:lpstr>2- Density </vt:lpstr>
      <vt:lpstr>PowerPoint Presentation</vt:lpstr>
      <vt:lpstr>3- Size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cause DNA Denaturation: </vt:lpstr>
      <vt:lpstr>PowerPoint Presentation</vt:lpstr>
      <vt:lpstr>PowerPoint Presentation</vt:lpstr>
      <vt:lpstr>PowerPoint Presentation</vt:lpstr>
      <vt:lpstr>Hyperdization </vt:lpstr>
      <vt:lpstr>Nitrocillulose Filter Hyberdization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200</cp:revision>
  <dcterms:created xsi:type="dcterms:W3CDTF">2006-08-16T00:00:00Z</dcterms:created>
  <dcterms:modified xsi:type="dcterms:W3CDTF">2018-11-17T09:47:24Z</dcterms:modified>
</cp:coreProperties>
</file>